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8A1A8-9022-4D41-9E9C-3151CEA61F32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B0F41-C95C-4519-A191-B03997071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98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1B18-5C64-48F3-8BBB-8A3943634AB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631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Modře označené body jsou v zásadě hotové, zeleně se aktuálně řeší, červené budou následovat.</a:t>
            </a:r>
          </a:p>
          <a:p>
            <a:endParaRPr lang="cs-CZ" dirty="0"/>
          </a:p>
          <a:p>
            <a:r>
              <a:rPr lang="cs-CZ" dirty="0"/>
              <a:t>V tuto</a:t>
            </a:r>
            <a:r>
              <a:rPr lang="cs-CZ" baseline="0" dirty="0"/>
              <a:t> chvíli se řeší akční program na úrovni odpovědných subjektů.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75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278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aseline="0" dirty="0"/>
              <a:t>Na tyto pilíře navazuje Akční program…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68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008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1B18-5C64-48F3-8BBB-8A3943634AB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46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2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11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31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08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20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44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15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01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10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9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9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3E0EB-4BE5-4490-99AE-2F868AE954B9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BEEB-EA75-4A37-9AD6-282B3C57C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89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053984"/>
            <a:ext cx="12192000" cy="1751280"/>
          </a:xfrm>
          <a:prstGeom prst="rect">
            <a:avLst/>
          </a:prstGeom>
          <a:solidFill>
            <a:srgbClr val="00AD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9376" y="2564904"/>
            <a:ext cx="11377264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ADEA"/>
                </a:solidFill>
              </a:rPr>
              <a:t>Strategie BESIP 2021-2030 </a:t>
            </a:r>
          </a:p>
          <a:p>
            <a:r>
              <a:rPr lang="cs-CZ" sz="2800" dirty="0" smtClean="0">
                <a:solidFill>
                  <a:srgbClr val="00ADEA"/>
                </a:solidFill>
              </a:rPr>
              <a:t>Informace o stavu přípravy</a:t>
            </a:r>
            <a:endParaRPr lang="cs-CZ" sz="2800" dirty="0">
              <a:solidFill>
                <a:srgbClr val="FF0066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56448" y="4237126"/>
            <a:ext cx="6084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600" b="1" dirty="0">
                <a:solidFill>
                  <a:prstClr val="white"/>
                </a:solidFill>
              </a:rPr>
              <a:t>Mgr. Tomáš </a:t>
            </a:r>
            <a:r>
              <a:rPr lang="cs-CZ" sz="3600" b="1" dirty="0" err="1">
                <a:solidFill>
                  <a:prstClr val="white"/>
                </a:solidFill>
              </a:rPr>
              <a:t>Neřold</a:t>
            </a:r>
            <a:r>
              <a:rPr lang="cs-CZ" sz="3600" b="1" dirty="0">
                <a:solidFill>
                  <a:prstClr val="white"/>
                </a:solidFill>
              </a:rPr>
              <a:t> M.A.</a:t>
            </a:r>
          </a:p>
          <a:p>
            <a:pPr lvl="0"/>
            <a:r>
              <a:rPr lang="cs-CZ" sz="2400" dirty="0">
                <a:solidFill>
                  <a:prstClr val="white"/>
                </a:solidFill>
              </a:rPr>
              <a:t>Vedoucí Samostatného oddělení BESIP</a:t>
            </a:r>
          </a:p>
          <a:p>
            <a:pPr lvl="0"/>
            <a:r>
              <a:rPr lang="cs-CZ" sz="2400" dirty="0">
                <a:solidFill>
                  <a:prstClr val="white"/>
                </a:solidFill>
              </a:rPr>
              <a:t>Ministerstvo dopravy</a:t>
            </a:r>
            <a:endParaRPr lang="cs-CZ" sz="1400" dirty="0">
              <a:solidFill>
                <a:prstClr val="white"/>
              </a:solidFill>
            </a:endParaRPr>
          </a:p>
        </p:txBody>
      </p:sp>
      <p:pic>
        <p:nvPicPr>
          <p:cNvPr id="6" name="Zástupný symbol pro obsah 5" descr="BESI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24392" y="476672"/>
            <a:ext cx="2016224" cy="1799481"/>
          </a:xfrm>
          <a:prstGeom prst="rect">
            <a:avLst/>
          </a:prstGeom>
          <a:effectLst>
            <a:outerShdw blurRad="228600" dist="76200" dir="294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541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BESIP v ČR - realita</a:t>
            </a:r>
          </a:p>
        </p:txBody>
      </p:sp>
      <p:grpSp>
        <p:nvGrpSpPr>
          <p:cNvPr id="4" name="Skupina 15"/>
          <p:cNvGrpSpPr/>
          <p:nvPr/>
        </p:nvGrpSpPr>
        <p:grpSpPr>
          <a:xfrm>
            <a:off x="-9450" y="-9507"/>
            <a:ext cx="12201450" cy="1138619"/>
            <a:chOff x="0" y="323561"/>
            <a:chExt cx="12201450" cy="1089215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323561"/>
              <a:ext cx="12201450" cy="1089215"/>
              <a:chOff x="0" y="152201"/>
              <a:chExt cx="12201450" cy="1089215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1220145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10340264" y="152201"/>
                <a:ext cx="1266191" cy="1079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08590" y="368659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12192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facebook.com/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twitter.com/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youtube.com/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instagram.com/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www.</a:t>
            </a:r>
            <a:r>
              <a:rPr lang="cs-CZ" b="1" dirty="0">
                <a:solidFill>
                  <a:schemeClr val="bg1"/>
                </a:solidFill>
              </a:rPr>
              <a:t>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-1" y="274638"/>
            <a:ext cx="994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>
                <a:solidFill>
                  <a:schemeClr val="bg1"/>
                </a:solidFill>
              </a:rPr>
              <a:t>Struktura Strategie BESIP 2021-2030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79376" y="1268760"/>
            <a:ext cx="7202536" cy="51657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B050"/>
                </a:solidFill>
              </a:rPr>
              <a:t>Úvod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B050"/>
                </a:solidFill>
              </a:rPr>
              <a:t>Strategické cíle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0B050"/>
                </a:solidFill>
              </a:rPr>
              <a:t>Evropa, Česká republika, kraje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B050"/>
                </a:solidFill>
              </a:rPr>
              <a:t>Klíčové ukazatele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0B050"/>
                </a:solidFill>
              </a:rPr>
              <a:t>Evropa, Česká republika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B050"/>
                </a:solidFill>
              </a:rPr>
              <a:t>Strategické pilíře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0B050"/>
                </a:solidFill>
              </a:rPr>
              <a:t>Priority + další oblasti</a:t>
            </a:r>
            <a:r>
              <a:rPr lang="cs-CZ" sz="2000" dirty="0">
                <a:solidFill>
                  <a:srgbClr val="FF0000"/>
                </a:solidFill>
              </a:rPr>
              <a:t>; navazující Akční program</a:t>
            </a:r>
            <a:endParaRPr lang="cs-CZ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ADEA"/>
                </a:solidFill>
              </a:rPr>
              <a:t>Ekonomická hlediska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B050"/>
                </a:solidFill>
              </a:rPr>
              <a:t>Ztráty z dopravní nehodovosti</a:t>
            </a:r>
            <a:r>
              <a:rPr lang="cs-CZ" sz="2000" dirty="0">
                <a:solidFill>
                  <a:srgbClr val="00ADEA"/>
                </a:solidFill>
              </a:rPr>
              <a:t>, </a:t>
            </a:r>
            <a:r>
              <a:rPr lang="cs-CZ" sz="2000" dirty="0">
                <a:solidFill>
                  <a:srgbClr val="FF0000"/>
                </a:solidFill>
              </a:rPr>
              <a:t>zajištění 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FF0000"/>
                </a:solidFill>
              </a:rPr>
              <a:t>Závěry</a:t>
            </a:r>
            <a:endParaRPr lang="cs-CZ" sz="17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cs-CZ" sz="1700" dirty="0">
              <a:solidFill>
                <a:srgbClr val="00ADEA"/>
              </a:solidFill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EC41D07-A16B-4EBA-8B65-A53876AA1F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1236" y="1325554"/>
            <a:ext cx="3485769" cy="4930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7346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BESIP v ČR - realita</a:t>
            </a:r>
          </a:p>
        </p:txBody>
      </p:sp>
      <p:grpSp>
        <p:nvGrpSpPr>
          <p:cNvPr id="4" name="Skupina 15"/>
          <p:cNvGrpSpPr/>
          <p:nvPr/>
        </p:nvGrpSpPr>
        <p:grpSpPr>
          <a:xfrm>
            <a:off x="-9450" y="-9507"/>
            <a:ext cx="12201450" cy="1138619"/>
            <a:chOff x="0" y="323561"/>
            <a:chExt cx="12201450" cy="1089215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323561"/>
              <a:ext cx="12201450" cy="1089215"/>
              <a:chOff x="0" y="152201"/>
              <a:chExt cx="12201450" cy="1089215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1220145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10340264" y="152201"/>
                <a:ext cx="1266191" cy="1079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08590" y="368659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12192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facebook.com/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twitter.com/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youtube.com/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instagram.com/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www.</a:t>
            </a:r>
            <a:r>
              <a:rPr lang="cs-CZ" b="1" dirty="0">
                <a:solidFill>
                  <a:schemeClr val="bg1"/>
                </a:solidFill>
              </a:rPr>
              <a:t>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-1" y="274638"/>
            <a:ext cx="9940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b="1" dirty="0" smtClean="0">
                <a:solidFill>
                  <a:schemeClr val="bg1"/>
                </a:solidFill>
              </a:rPr>
              <a:t>Strategický cíl - srovnání dekád</a:t>
            </a:r>
            <a:r>
              <a:rPr lang="cs-CZ" sz="3200" dirty="0" smtClean="0">
                <a:solidFill>
                  <a:schemeClr val="bg1"/>
                </a:solidFill>
              </a:rPr>
              <a:t> 1991-2030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07368" y="1455275"/>
            <a:ext cx="3600400" cy="485404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1800" dirty="0">
                <a:solidFill>
                  <a:srgbClr val="00B050"/>
                </a:solidFill>
              </a:rPr>
              <a:t>Rok </a:t>
            </a:r>
            <a:r>
              <a:rPr lang="cs-CZ" sz="1800" dirty="0" smtClean="0">
                <a:solidFill>
                  <a:srgbClr val="00B050"/>
                </a:solidFill>
              </a:rPr>
              <a:t>2030: snížení </a:t>
            </a:r>
            <a:r>
              <a:rPr lang="cs-CZ" sz="1800" dirty="0">
                <a:solidFill>
                  <a:srgbClr val="00B050"/>
                </a:solidFill>
              </a:rPr>
              <a:t>počtu usmrcených </a:t>
            </a:r>
            <a:r>
              <a:rPr lang="cs-CZ" sz="1800" dirty="0" smtClean="0">
                <a:solidFill>
                  <a:srgbClr val="00B050"/>
                </a:solidFill>
              </a:rPr>
              <a:t>i těžce zraněných </a:t>
            </a:r>
            <a:r>
              <a:rPr lang="cs-CZ" sz="1800" dirty="0">
                <a:solidFill>
                  <a:srgbClr val="00B050"/>
                </a:solidFill>
              </a:rPr>
              <a:t>o 50 % vůči roku </a:t>
            </a:r>
            <a:r>
              <a:rPr lang="cs-CZ" sz="1800" dirty="0" smtClean="0">
                <a:solidFill>
                  <a:srgbClr val="00B050"/>
                </a:solidFill>
              </a:rPr>
              <a:t>2020</a:t>
            </a:r>
          </a:p>
          <a:p>
            <a:pPr>
              <a:lnSpc>
                <a:spcPct val="150000"/>
              </a:lnSpc>
            </a:pPr>
            <a:r>
              <a:rPr lang="cs-CZ" sz="1800" dirty="0" smtClean="0">
                <a:solidFill>
                  <a:srgbClr val="00B0F0"/>
                </a:solidFill>
              </a:rPr>
              <a:t>Cíl 2011-2020 byl snížit o 60 % počet úmrtí a o 40 </a:t>
            </a:r>
            <a:r>
              <a:rPr lang="cs-CZ" sz="1800" dirty="0">
                <a:solidFill>
                  <a:srgbClr val="00B0F0"/>
                </a:solidFill>
              </a:rPr>
              <a:t>%</a:t>
            </a:r>
            <a:r>
              <a:rPr lang="cs-CZ" sz="1800" dirty="0" smtClean="0">
                <a:solidFill>
                  <a:srgbClr val="00B0F0"/>
                </a:solidFill>
              </a:rPr>
              <a:t> TZ</a:t>
            </a:r>
          </a:p>
          <a:p>
            <a:pPr>
              <a:lnSpc>
                <a:spcPct val="150000"/>
              </a:lnSpc>
            </a:pPr>
            <a:r>
              <a:rPr lang="cs-CZ" sz="1800" dirty="0" smtClean="0">
                <a:solidFill>
                  <a:srgbClr val="FF0000"/>
                </a:solidFill>
              </a:rPr>
              <a:t>realita:  Oproti </a:t>
            </a:r>
            <a:r>
              <a:rPr lang="cs-CZ" sz="1800" dirty="0">
                <a:solidFill>
                  <a:srgbClr val="FF0000"/>
                </a:solidFill>
              </a:rPr>
              <a:t>předchozí dekádě</a:t>
            </a:r>
            <a:br>
              <a:rPr lang="cs-CZ" sz="1800" dirty="0">
                <a:solidFill>
                  <a:srgbClr val="FF0000"/>
                </a:solidFill>
              </a:rPr>
            </a:br>
            <a:r>
              <a:rPr lang="cs-CZ" sz="1800" dirty="0">
                <a:solidFill>
                  <a:srgbClr val="FF0000"/>
                </a:solidFill>
              </a:rPr>
              <a:t>o 45 % </a:t>
            </a:r>
            <a:r>
              <a:rPr lang="cs-CZ" sz="1800" dirty="0" smtClean="0">
                <a:solidFill>
                  <a:srgbClr val="FF0000"/>
                </a:solidFill>
              </a:rPr>
              <a:t>méně úmrtí a </a:t>
            </a:r>
            <a:r>
              <a:rPr lang="cs-CZ" sz="1800" dirty="0">
                <a:solidFill>
                  <a:srgbClr val="FF0000"/>
                </a:solidFill>
              </a:rPr>
              <a:t>o 41 % </a:t>
            </a:r>
            <a:r>
              <a:rPr lang="cs-CZ" sz="1800" dirty="0" smtClean="0">
                <a:solidFill>
                  <a:srgbClr val="FF0000"/>
                </a:solidFill>
              </a:rPr>
              <a:t>méně TZ</a:t>
            </a:r>
          </a:p>
          <a:p>
            <a:pPr>
              <a:lnSpc>
                <a:spcPct val="150000"/>
              </a:lnSpc>
            </a:pPr>
            <a:r>
              <a:rPr lang="cs-CZ" sz="1800" dirty="0" smtClean="0">
                <a:solidFill>
                  <a:srgbClr val="00B050"/>
                </a:solidFill>
              </a:rPr>
              <a:t>Jde to? 2018 ČR – 62 obětí na milion obyv., Dánsko – 30, Irsko – 31, Švédsko – 32, Španělsko - 39</a:t>
            </a:r>
            <a:endParaRPr lang="cs-CZ" sz="1800" dirty="0">
              <a:solidFill>
                <a:srgbClr val="00B050"/>
              </a:solidFill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D53246A2-C160-48E6-9FDC-C6967EF46EC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1263471"/>
            <a:ext cx="7885007" cy="5096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710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BESIP v ČR - realita</a:t>
            </a:r>
          </a:p>
        </p:txBody>
      </p:sp>
      <p:grpSp>
        <p:nvGrpSpPr>
          <p:cNvPr id="4" name="Skupina 15"/>
          <p:cNvGrpSpPr/>
          <p:nvPr/>
        </p:nvGrpSpPr>
        <p:grpSpPr>
          <a:xfrm>
            <a:off x="-9450" y="-9507"/>
            <a:ext cx="12201450" cy="1138619"/>
            <a:chOff x="0" y="323561"/>
            <a:chExt cx="12201450" cy="1089215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323561"/>
              <a:ext cx="12201450" cy="1089215"/>
              <a:chOff x="0" y="152201"/>
              <a:chExt cx="12201450" cy="1089215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1220145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10340264" y="152201"/>
                <a:ext cx="1266191" cy="1079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08590" y="368659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12192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facebook.com/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twitter.com/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youtube.com/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instagram.com/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www.</a:t>
            </a:r>
            <a:r>
              <a:rPr lang="cs-CZ" b="1" dirty="0">
                <a:solidFill>
                  <a:schemeClr val="bg1"/>
                </a:solidFill>
              </a:rPr>
              <a:t>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-1" y="274638"/>
            <a:ext cx="994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 smtClean="0">
                <a:solidFill>
                  <a:schemeClr val="bg1"/>
                </a:solidFill>
              </a:rPr>
              <a:t>Priority </a:t>
            </a:r>
            <a:r>
              <a:rPr lang="cs-CZ" sz="2800" b="1" dirty="0">
                <a:solidFill>
                  <a:schemeClr val="bg1"/>
                </a:solidFill>
              </a:rPr>
              <a:t>Strategie BESIP 2021-2030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8E6AC99-8C0B-4754-97E6-4CA92DADE6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199" y="1528762"/>
            <a:ext cx="9326151" cy="468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9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BESIP v ČR - realita</a:t>
            </a:r>
          </a:p>
        </p:txBody>
      </p:sp>
      <p:grpSp>
        <p:nvGrpSpPr>
          <p:cNvPr id="4" name="Skupina 15"/>
          <p:cNvGrpSpPr/>
          <p:nvPr/>
        </p:nvGrpSpPr>
        <p:grpSpPr>
          <a:xfrm>
            <a:off x="-9450" y="-9507"/>
            <a:ext cx="12201450" cy="1138619"/>
            <a:chOff x="0" y="323561"/>
            <a:chExt cx="12201450" cy="1089215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323561"/>
              <a:ext cx="12201450" cy="1089215"/>
              <a:chOff x="0" y="152201"/>
              <a:chExt cx="12201450" cy="1089215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1220145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10340264" y="152201"/>
                <a:ext cx="1266191" cy="1079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08590" y="368659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12192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facebook.com/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twitter.com/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youtube.com/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instagram.com/</a:t>
            </a:r>
            <a:r>
              <a:rPr lang="cs-CZ" b="1" dirty="0" err="1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         www.</a:t>
            </a:r>
            <a:r>
              <a:rPr lang="cs-CZ" b="1" dirty="0">
                <a:solidFill>
                  <a:schemeClr val="bg1"/>
                </a:solidFill>
              </a:rPr>
              <a:t>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-24680" y="274638"/>
            <a:ext cx="994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 smtClean="0">
                <a:solidFill>
                  <a:schemeClr val="bg1"/>
                </a:solidFill>
              </a:rPr>
              <a:t>Harmonogram přípravy Strategie v roce 2020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79375" y="1268760"/>
            <a:ext cx="11117629" cy="51657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rgbClr val="00B050"/>
                </a:solidFill>
              </a:rPr>
              <a:t>do 31.1. – návrh Strategie (uzavřít strategické a dílčí cíle, klíčové ukazatele)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rgbClr val="00B050"/>
                </a:solidFill>
              </a:rPr>
              <a:t>do 29.2. – doporučení z výborů Rady vlády k zapracování do Strategie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solidFill>
                  <a:srgbClr val="00ADEA"/>
                </a:solidFill>
              </a:rPr>
              <a:t>do 15.3.  – dokončení návrhu opatření do Akčního programu Strategie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solidFill>
                  <a:srgbClr val="00ADEA"/>
                </a:solidFill>
              </a:rPr>
              <a:t>do 31.3. – zaslat draft Strategie na všechny KÚ k připomínkám a projednání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solidFill>
                  <a:srgbClr val="00ADEA"/>
                </a:solidFill>
              </a:rPr>
              <a:t>16.3-30. 4. – projednání Strategie na všech krajích (+ obce, zástupci policie, SÚS, neziskové organizace atd.) se zástupci MD a CDV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solidFill>
                  <a:srgbClr val="00ADEA"/>
                </a:solidFill>
              </a:rPr>
              <a:t>1.4.-30.4. – zapojení široké veřejnosti do přípravy Strategie na krajích, PR, média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solidFill>
                  <a:srgbClr val="00ADEA"/>
                </a:solidFill>
              </a:rPr>
              <a:t>1.5.-31.5. – zapracování připomínek z krajů a obcí, finalizace Strategie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solidFill>
                  <a:srgbClr val="00ADEA"/>
                </a:solidFill>
              </a:rPr>
              <a:t>10. 6. – předání finální podoby Strategie na sekretariát Rady vlády</a:t>
            </a:r>
          </a:p>
        </p:txBody>
      </p:sp>
    </p:spTree>
    <p:extLst>
      <p:ext uri="{BB962C8B-B14F-4D97-AF65-F5344CB8AC3E}">
        <p14:creationId xmlns:p14="http://schemas.microsoft.com/office/powerpoint/2010/main" val="3697340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052064"/>
            <a:ext cx="12192000" cy="1753200"/>
          </a:xfrm>
          <a:prstGeom prst="rect">
            <a:avLst/>
          </a:prstGeom>
          <a:solidFill>
            <a:srgbClr val="00AD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197424" y="4236166"/>
            <a:ext cx="5509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>
                <a:solidFill>
                  <a:prstClr val="white"/>
                </a:solidFill>
              </a:rPr>
              <a:t>Mgr. Tomáš Neřold M.A.</a:t>
            </a:r>
            <a:endParaRPr lang="en-US" sz="3600" b="1" dirty="0">
              <a:solidFill>
                <a:prstClr val="white"/>
              </a:solidFill>
            </a:endParaRPr>
          </a:p>
          <a:p>
            <a:pPr lvl="0" algn="ctr"/>
            <a:r>
              <a:rPr lang="cs-CZ" sz="2400" dirty="0">
                <a:solidFill>
                  <a:prstClr val="white"/>
                </a:solidFill>
              </a:rPr>
              <a:t>+420 602 632 176</a:t>
            </a:r>
            <a:endParaRPr lang="cs-CZ" sz="1400" dirty="0">
              <a:solidFill>
                <a:prstClr val="white"/>
              </a:solidFill>
            </a:endParaRPr>
          </a:p>
          <a:p>
            <a:pPr lvl="0" algn="ctr"/>
            <a:r>
              <a:rPr lang="cs-CZ" sz="2400" dirty="0">
                <a:solidFill>
                  <a:prstClr val="white"/>
                </a:solidFill>
              </a:rPr>
              <a:t>tomas.nerold@mdcr.cz</a:t>
            </a:r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6" name="Zástupný symbol pro obsah 5" descr="BESI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43872" y="1124745"/>
            <a:ext cx="2016224" cy="1799481"/>
          </a:xfrm>
          <a:prstGeom prst="rect">
            <a:avLst/>
          </a:prstGeom>
          <a:effectLst>
            <a:outerShdw blurRad="228600" dist="76200" dir="294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8557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Širokoúhlá obrazovka</PresentationFormat>
  <Paragraphs>54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BESIP v ČR - realita</vt:lpstr>
      <vt:lpstr>BESIP v ČR - realita</vt:lpstr>
      <vt:lpstr>BESIP v ČR - realita</vt:lpstr>
      <vt:lpstr>BESIP v ČR - realita</vt:lpstr>
      <vt:lpstr>Prezentace aplikace PowerPoint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Neřold Tomáš Mgr. M.A.</dc:creator>
  <cp:lastModifiedBy>Neřold Tomáš Mgr. M.A.</cp:lastModifiedBy>
  <cp:revision>1</cp:revision>
  <dcterms:created xsi:type="dcterms:W3CDTF">2020-03-01T22:21:04Z</dcterms:created>
  <dcterms:modified xsi:type="dcterms:W3CDTF">2020-03-01T22:21:47Z</dcterms:modified>
</cp:coreProperties>
</file>